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6" r:id="rId4"/>
    <p:sldId id="267" r:id="rId5"/>
    <p:sldId id="271" r:id="rId6"/>
    <p:sldId id="272" r:id="rId7"/>
    <p:sldId id="273" r:id="rId8"/>
    <p:sldId id="268" r:id="rId9"/>
    <p:sldId id="263" r:id="rId10"/>
    <p:sldId id="274" r:id="rId11"/>
    <p:sldId id="275" r:id="rId12"/>
    <p:sldId id="261" r:id="rId13"/>
    <p:sldId id="258" r:id="rId14"/>
    <p:sldId id="276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47" autoAdjust="0"/>
    <p:restoredTop sz="94660"/>
  </p:normalViewPr>
  <p:slideViewPr>
    <p:cSldViewPr>
      <p:cViewPr>
        <p:scale>
          <a:sx n="75" d="100"/>
          <a:sy n="75" d="100"/>
        </p:scale>
        <p:origin x="-1374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674C-D0D9-4638-B82D-704D77B6B85A}" type="datetimeFigureOut">
              <a:rPr lang="it-IT" smtClean="0"/>
              <a:t>30/10/2019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94283-57B1-43F4-B2D5-E88CD20BD02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674C-D0D9-4638-B82D-704D77B6B85A}" type="datetimeFigureOut">
              <a:rPr lang="it-IT" smtClean="0"/>
              <a:t>30/10/2019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94283-57B1-43F4-B2D5-E88CD20BD02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674C-D0D9-4638-B82D-704D77B6B85A}" type="datetimeFigureOut">
              <a:rPr lang="it-IT" smtClean="0"/>
              <a:t>30/10/2019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94283-57B1-43F4-B2D5-E88CD20BD02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674C-D0D9-4638-B82D-704D77B6B85A}" type="datetimeFigureOut">
              <a:rPr lang="it-IT" smtClean="0"/>
              <a:t>30/10/2019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94283-57B1-43F4-B2D5-E88CD20BD02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674C-D0D9-4638-B82D-704D77B6B85A}" type="datetimeFigureOut">
              <a:rPr lang="it-IT" smtClean="0"/>
              <a:t>30/10/2019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94283-57B1-43F4-B2D5-E88CD20BD02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674C-D0D9-4638-B82D-704D77B6B85A}" type="datetimeFigureOut">
              <a:rPr lang="it-IT" smtClean="0"/>
              <a:t>30/10/2019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94283-57B1-43F4-B2D5-E88CD20BD02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674C-D0D9-4638-B82D-704D77B6B85A}" type="datetimeFigureOut">
              <a:rPr lang="it-IT" smtClean="0"/>
              <a:t>30/10/2019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94283-57B1-43F4-B2D5-E88CD20BD02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674C-D0D9-4638-B82D-704D77B6B85A}" type="datetimeFigureOut">
              <a:rPr lang="it-IT" smtClean="0"/>
              <a:t>30/10/2019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94283-57B1-43F4-B2D5-E88CD20BD02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674C-D0D9-4638-B82D-704D77B6B85A}" type="datetimeFigureOut">
              <a:rPr lang="it-IT" smtClean="0"/>
              <a:t>30/10/2019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94283-57B1-43F4-B2D5-E88CD20BD02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674C-D0D9-4638-B82D-704D77B6B85A}" type="datetimeFigureOut">
              <a:rPr lang="it-IT" smtClean="0"/>
              <a:t>30/10/2019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94283-57B1-43F4-B2D5-E88CD20BD02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674C-D0D9-4638-B82D-704D77B6B85A}" type="datetimeFigureOut">
              <a:rPr lang="it-IT" smtClean="0"/>
              <a:t>30/10/2019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94283-57B1-43F4-B2D5-E88CD20BD02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A674C-D0D9-4638-B82D-704D77B6B85A}" type="datetimeFigureOut">
              <a:rPr lang="it-IT" smtClean="0"/>
              <a:t>30/10/2019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94283-57B1-43F4-B2D5-E88CD20BD020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ntosicuro.it/sicurezza-C-80/pubbliredazionale-C-119/sicurezza-nella-scuola-i-compiti-del-dirigente-scolastico-AR-15643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untosicuro.it/sicurezza-sul-lavoro-C-1/settori-C-4/istruzione-C-15/il-ruolo-datoriale-nella-scuola-verso-la-sicurezza-sostenibile-AR-16719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nsepolcroliceo.it/sicurezzamiur/modulo2/valutazione01.htm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ansepolcroliceo.it/sicurezzamiur/documenti/DocumentoValutazioneRischi.doc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nutenzione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785794"/>
            <a:ext cx="4857784" cy="26879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ttangolo 4"/>
          <p:cNvSpPr/>
          <p:nvPr/>
        </p:nvSpPr>
        <p:spPr>
          <a:xfrm>
            <a:off x="357158" y="212031"/>
            <a:ext cx="8501122" cy="430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200" dirty="0"/>
              <a:t>Il dirigente scolastico e la sicurezza: una strada sempre più complicata</a:t>
            </a:r>
          </a:p>
        </p:txBody>
      </p:sp>
      <p:pic>
        <p:nvPicPr>
          <p:cNvPr id="7" name="Picture 4" descr="https://www.dirigentiscuola.org/wp-content/uploads/2017/07/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3714752"/>
            <a:ext cx="3643338" cy="277709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643043" y="785794"/>
            <a:ext cx="5857915" cy="430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Organizzare </a:t>
            </a:r>
            <a:r>
              <a:rPr lang="it-IT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gestire le situazioni d’emergenza </a:t>
            </a:r>
            <a:endParaRPr lang="it-IT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249215" y="142852"/>
            <a:ext cx="6537495" cy="4770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5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OBBLIGHI DEL DIRIGENTE SCOLASTICO</a:t>
            </a:r>
            <a:endParaRPr lang="it-IT" sz="25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8674" name="Picture 2" descr="Risultati immagini per immagini piano emergenza sicurezza 81/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1428736"/>
            <a:ext cx="4155618" cy="2937838"/>
          </a:xfrm>
          <a:prstGeom prst="rect">
            <a:avLst/>
          </a:prstGeom>
          <a:noFill/>
        </p:spPr>
      </p:pic>
      <p:pic>
        <p:nvPicPr>
          <p:cNvPr id="28678" name="Picture 6" descr="Risultati immagini per immagini prova evacuazione sicurezza 81/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7765" y="3019241"/>
            <a:ext cx="4756267" cy="3410155"/>
          </a:xfrm>
          <a:prstGeom prst="rect">
            <a:avLst/>
          </a:prstGeom>
          <a:noFill/>
        </p:spPr>
      </p:pic>
      <p:sp>
        <p:nvSpPr>
          <p:cNvPr id="9" name="Rettangolo 8"/>
          <p:cNvSpPr/>
          <p:nvPr/>
        </p:nvSpPr>
        <p:spPr>
          <a:xfrm>
            <a:off x="5143504" y="2303498"/>
            <a:ext cx="321471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it-IT" sz="3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Prova evacuazione</a:t>
            </a:r>
            <a:endParaRPr lang="it-IT" sz="30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714348" y="4572008"/>
            <a:ext cx="292195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3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Piano emergenza</a:t>
            </a:r>
            <a:endParaRPr lang="it-IT" sz="30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isultati immagini per immagini piano emergenza sicurezza 81/08"/>
          <p:cNvPicPr>
            <a:picLocks noChangeAspect="1" noChangeArrowheads="1"/>
          </p:cNvPicPr>
          <p:nvPr/>
        </p:nvPicPr>
        <p:blipFill>
          <a:blip r:embed="rId2"/>
          <a:srcRect b="9147"/>
          <a:stretch>
            <a:fillRect/>
          </a:stretch>
        </p:blipFill>
        <p:spPr bwMode="auto">
          <a:xfrm>
            <a:off x="1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nfortunio a scuola: responsabilità del dirigente scolastico e del RS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1414"/>
            <a:ext cx="2438400" cy="1276350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3071802" y="142852"/>
            <a:ext cx="55007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/>
              <a:t>Infortunio a scuola: responsabilità del dirigente scolastico e del RSSP</a:t>
            </a:r>
            <a:endParaRPr lang="it-IT" sz="2800" dirty="0"/>
          </a:p>
        </p:txBody>
      </p:sp>
      <p:sp>
        <p:nvSpPr>
          <p:cNvPr id="6" name="Rettangolo 5"/>
          <p:cNvSpPr/>
          <p:nvPr/>
        </p:nvSpPr>
        <p:spPr>
          <a:xfrm>
            <a:off x="500034" y="1285860"/>
            <a:ext cx="78581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/>
              <a:t>Quando l’infortunio dell’alunno è dovuto a una carenza dell’edificio,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anche il Preside è responsabile penalmente. </a:t>
            </a:r>
            <a:r>
              <a:rPr lang="it-IT" dirty="0"/>
              <a:t>Sul </a:t>
            </a:r>
            <a:r>
              <a:rPr lang="it-IT" b="1" dirty="0">
                <a:hlinkClick r:id="rId3" tooltip="Sicurezza nella scuola: i compiti del dirigente scolastico"/>
              </a:rPr>
              <a:t>dirigente scolastico</a:t>
            </a:r>
            <a:r>
              <a:rPr lang="it-IT" dirty="0"/>
              <a:t>, infatti,</a:t>
            </a:r>
            <a:r>
              <a:rPr lang="it-IT" b="1" dirty="0"/>
              <a:t> grava l’obbligo di vigilare sulla messa in sicurezza della struttura</a:t>
            </a:r>
            <a:r>
              <a:rPr lang="it-IT" dirty="0"/>
              <a:t>. E sul responsabile del Servizio Prevenzione e protezione grava la</a:t>
            </a:r>
            <a:r>
              <a:rPr lang="it-IT" b="1" dirty="0"/>
              <a:t> responsabilità di individuare il rischio, valutarlo e segnalare al dirigente scolastico i possibili interventi preventivi e protettivi </a:t>
            </a:r>
            <a:r>
              <a:rPr lang="it-IT" dirty="0"/>
              <a:t>su una struttura pericolosa e non a norma con le leggi sulla sicurezza degli edifici scolastici.</a:t>
            </a:r>
          </a:p>
        </p:txBody>
      </p:sp>
      <p:sp>
        <p:nvSpPr>
          <p:cNvPr id="7" name="Rettangolo 6"/>
          <p:cNvSpPr/>
          <p:nvPr/>
        </p:nvSpPr>
        <p:spPr>
          <a:xfrm>
            <a:off x="285752" y="3288100"/>
            <a:ext cx="8643966" cy="156966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it-IT" sz="1600" dirty="0"/>
              <a:t>Lo ha ribadito la </a:t>
            </a:r>
            <a:r>
              <a:rPr lang="it-IT" sz="1600" b="1" dirty="0"/>
              <a:t>Corte di Cassazione Penale</a:t>
            </a:r>
            <a:r>
              <a:rPr lang="it-IT" sz="1600" dirty="0"/>
              <a:t> con la </a:t>
            </a:r>
            <a:r>
              <a:rPr lang="it-IT" sz="1600" b="1" dirty="0"/>
              <a:t>sentenza della Sez. 4, 12 settembre 2019, n. 37766</a:t>
            </a:r>
            <a:r>
              <a:rPr lang="it-IT" sz="1600" dirty="0"/>
              <a:t>: infatti anche se il «Preside» della scuola non è proprietario dell’immobile e non ha poteri di spesa o decisionali in merito alla manutenzione dell’edificio, che tra l'altro è di solito proprietà dell'ente comunale o provinciale, </a:t>
            </a:r>
            <a:r>
              <a:rPr lang="it-IT" sz="1600" b="1" dirty="0"/>
              <a:t>comunque viene considerato ex </a:t>
            </a:r>
            <a:r>
              <a:rPr lang="it-IT" sz="1600" b="1" dirty="0" err="1"/>
              <a:t>lege</a:t>
            </a:r>
            <a:r>
              <a:rPr lang="it-IT" sz="1600" b="1" dirty="0"/>
              <a:t> “datore di lavoro”.</a:t>
            </a:r>
            <a:r>
              <a:rPr lang="it-IT" sz="1600" dirty="0"/>
              <a:t> </a:t>
            </a:r>
            <a:r>
              <a:rPr lang="it-IT" sz="1600" dirty="0">
                <a:solidFill>
                  <a:srgbClr val="FF0000"/>
                </a:solidFill>
              </a:rPr>
              <a:t>Come tale, il dirigente sarà responsabile del rispetto delle norme antinfortunistiche e, dati i suoi limiti, sarà esente da responsabilità penali e civili se segnalerà alle autorità competenti gli interventi strutturali necessari.</a:t>
            </a:r>
          </a:p>
        </p:txBody>
      </p:sp>
      <p:sp>
        <p:nvSpPr>
          <p:cNvPr id="8" name="Rettangolo 7"/>
          <p:cNvSpPr/>
          <p:nvPr/>
        </p:nvSpPr>
        <p:spPr>
          <a:xfrm>
            <a:off x="214282" y="4929198"/>
            <a:ext cx="87154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Il </a:t>
            </a:r>
            <a:r>
              <a:rPr lang="it-IT" b="1" dirty="0">
                <a:hlinkClick r:id="rId4" tooltip="Il ruolo datoriale nella scuola: verso la sicurezza sostenibile"/>
              </a:rPr>
              <a:t>Dirigente scolastico</a:t>
            </a:r>
            <a:r>
              <a:rPr lang="it-IT" dirty="0"/>
              <a:t>, dunque, ha il dovere d’informare e segnalare le fonti di pericolo alle autorità competenti, che sono il Comune e la Provincia. Tale segnalazione deve essere tempestiva e sarà responsabile dei danni se dalla sua inerzia derivano dei danni agli alunni o al personale docente. In ciò affiancato dal </a:t>
            </a:r>
            <a:r>
              <a:rPr lang="it-IT" dirty="0" err="1"/>
              <a:t>Rspp</a:t>
            </a:r>
            <a:r>
              <a:rPr lang="it-IT" dirty="0" smtClean="0"/>
              <a:t>.</a:t>
            </a:r>
            <a:r>
              <a:rPr lang="it-IT" dirty="0"/>
              <a:t>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chi di dovere non interviene in tempi brevi, il Preside è tenuto a prendere tutte le misure necessarie a scongiurare gli infortuni, nell’ipotesi più grave sospendere le lezioni e tutte le attività scolastiche.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Visualizza immagine di origine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ttangolo 3"/>
          <p:cNvSpPr/>
          <p:nvPr/>
        </p:nvSpPr>
        <p:spPr>
          <a:xfrm>
            <a:off x="857224" y="-24"/>
            <a:ext cx="7786742" cy="8572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</a:rPr>
              <a:t>La </a:t>
            </a:r>
            <a:r>
              <a:rPr lang="it-IT" sz="2400" dirty="0">
                <a:solidFill>
                  <a:srgbClr val="FF0000"/>
                </a:solidFill>
              </a:rPr>
              <a:t>valutazione di vulnerabilità sismica degli edifici scolastici e le correlate responsabilità del dirigente </a:t>
            </a:r>
            <a:r>
              <a:rPr lang="it-IT" sz="2400" dirty="0" smtClean="0">
                <a:solidFill>
                  <a:srgbClr val="FF0000"/>
                </a:solidFill>
              </a:rPr>
              <a:t>– datore </a:t>
            </a:r>
            <a:r>
              <a:rPr lang="it-IT" sz="2400" dirty="0">
                <a:solidFill>
                  <a:srgbClr val="FF0000"/>
                </a:solidFill>
              </a:rPr>
              <a:t>di lavoro</a:t>
            </a:r>
          </a:p>
        </p:txBody>
      </p:sp>
      <p:sp>
        <p:nvSpPr>
          <p:cNvPr id="5" name="Rettangolo 4"/>
          <p:cNvSpPr/>
          <p:nvPr/>
        </p:nvSpPr>
        <p:spPr>
          <a:xfrm>
            <a:off x="5786446" y="1218373"/>
            <a:ext cx="3643338" cy="313932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dirty="0" smtClean="0"/>
              <a:t>L’obbligo </a:t>
            </a:r>
            <a:r>
              <a:rPr lang="it-IT" dirty="0"/>
              <a:t>di valutazione</a:t>
            </a:r>
            <a:r>
              <a:rPr lang="it-IT" dirty="0" smtClean="0"/>
              <a:t>, </a:t>
            </a:r>
            <a:r>
              <a:rPr lang="it-IT" dirty="0"/>
              <a:t>della vulnerabilità sismica degli edifici </a:t>
            </a:r>
            <a:r>
              <a:rPr lang="it-IT" i="1" dirty="0"/>
              <a:t>“adibiti ad uso scolastico”</a:t>
            </a:r>
            <a:r>
              <a:rPr lang="it-IT" dirty="0"/>
              <a:t> ricadenti </a:t>
            </a:r>
            <a:r>
              <a:rPr lang="it-IT" i="1" dirty="0"/>
              <a:t>“nelle zone a rischio sismico classificate 1 e 2”</a:t>
            </a:r>
            <a:r>
              <a:rPr lang="it-IT" dirty="0"/>
              <a:t> </a:t>
            </a:r>
            <a:r>
              <a:rPr lang="it-IT" dirty="0" smtClean="0"/>
              <a:t>,</a:t>
            </a:r>
            <a:r>
              <a:rPr lang="it-IT" dirty="0"/>
              <a:t> </a:t>
            </a:r>
            <a:r>
              <a:rPr lang="it-IT" b="1" u="sng" dirty="0"/>
              <a:t>pone una nuova pesante responsabilità</a:t>
            </a:r>
            <a:r>
              <a:rPr lang="it-IT" dirty="0"/>
              <a:t> sulle spalle già troppo cariche dei dirigenti scolastici, </a:t>
            </a:r>
            <a:r>
              <a:rPr lang="it-IT" b="1" dirty="0"/>
              <a:t>anche delle altrui e non proprie responsabilità</a:t>
            </a:r>
            <a:r>
              <a:rPr lang="it-IT" dirty="0"/>
              <a:t> in materia di sicurezza.</a:t>
            </a:r>
          </a:p>
        </p:txBody>
      </p:sp>
      <p:sp>
        <p:nvSpPr>
          <p:cNvPr id="6" name="Rettangolo 5"/>
          <p:cNvSpPr/>
          <p:nvPr/>
        </p:nvSpPr>
        <p:spPr>
          <a:xfrm>
            <a:off x="71438" y="4500570"/>
            <a:ext cx="9644098" cy="172354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it-IT" sz="1400" dirty="0"/>
              <a:t>l’art. 18, comma 3, del d.lgs. 81/2008, </a:t>
            </a:r>
            <a:r>
              <a:rPr lang="it-IT" sz="1400" dirty="0" smtClean="0"/>
              <a:t>recita</a:t>
            </a:r>
            <a:r>
              <a:rPr lang="it-IT" sz="1400" dirty="0"/>
              <a:t>:</a:t>
            </a:r>
          </a:p>
          <a:p>
            <a:pPr algn="just"/>
            <a:r>
              <a:rPr lang="it-IT" sz="1400" i="1" dirty="0"/>
              <a:t>“3. Gli obblighi relativi agli interventi strutturali e di manutenzione necessari per assicurare, ai sensi del presente decreto legislativo, la sicurezza dei locali e degli edifici assegnati in uso a pubbliche amministrazioni o a pubblici uffici</a:t>
            </a:r>
            <a:r>
              <a:rPr lang="it-IT" sz="1600" i="1" dirty="0"/>
              <a:t>, </a:t>
            </a:r>
            <a:r>
              <a:rPr lang="it-IT" sz="1600" b="1" i="1" u="sng" dirty="0">
                <a:solidFill>
                  <a:srgbClr val="FF0000"/>
                </a:solidFill>
              </a:rPr>
              <a:t>ivi comprese le istituzioni scolastiche ed educative</a:t>
            </a:r>
            <a:r>
              <a:rPr lang="it-IT" sz="1600" b="1" i="1" dirty="0"/>
              <a:t>,</a:t>
            </a:r>
            <a:r>
              <a:rPr lang="it-IT" sz="1400" i="1" dirty="0"/>
              <a:t> restano a carico dell’amministrazione tenuta, per effetto di norme o convenzioni, alla loro fornitura e manutenzione. </a:t>
            </a:r>
            <a:r>
              <a:rPr lang="it-IT" sz="1600" b="1" i="1" u="sng" dirty="0">
                <a:solidFill>
                  <a:schemeClr val="accent1">
                    <a:lumMod val="75000"/>
                  </a:schemeClr>
                </a:solidFill>
              </a:rPr>
              <a:t>In tale caso gli obblighi previsti dal presente decreto legislativo, relativamente ai predetti interventi, si intendono assolti, da parte dei dirigenti o funzionari preposti agli uffici interessati</a:t>
            </a:r>
            <a:r>
              <a:rPr lang="it-IT" sz="1600" i="1" u="sng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it-IT" sz="1400" i="1" dirty="0"/>
              <a:t>con la richiesta del loro adempimento all’amministrazione competente o al soggetto che ne ha l’obbligo giuridico”.</a:t>
            </a:r>
            <a:endParaRPr lang="it-IT" sz="1400" dirty="0"/>
          </a:p>
        </p:txBody>
      </p:sp>
      <p:sp>
        <p:nvSpPr>
          <p:cNvPr id="7" name="Rettangolo 6"/>
          <p:cNvSpPr/>
          <p:nvPr/>
        </p:nvSpPr>
        <p:spPr>
          <a:xfrm>
            <a:off x="142844" y="6286544"/>
            <a:ext cx="9358378" cy="92867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t-IT" b="1" dirty="0"/>
              <a:t>Chiama espressamente in gioco anche la responsabilità di “richiesta” dell’adempimento da parte dei dirigenti scolastici alle amministrazioni locali proprietarie</a:t>
            </a:r>
            <a:r>
              <a:rPr lang="it-IT" dirty="0"/>
              <a:t>: comuni o provincie a seconda del grado di istruzione interessato.</a:t>
            </a:r>
          </a:p>
        </p:txBody>
      </p:sp>
      <p:pic>
        <p:nvPicPr>
          <p:cNvPr id="15364" name="Picture 4" descr="Visualizza immagine di orig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9" y="928670"/>
            <a:ext cx="5286375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comunicazione-e-sicurezza-27-728.jpg"/>
          <p:cNvPicPr>
            <a:picLocks noChangeAspect="1"/>
          </p:cNvPicPr>
          <p:nvPr/>
        </p:nvPicPr>
        <p:blipFill>
          <a:blip r:embed="rId2"/>
          <a:srcRect b="12912"/>
          <a:stretch>
            <a:fillRect/>
          </a:stretch>
        </p:blipFill>
        <p:spPr>
          <a:xfrm>
            <a:off x="1104900" y="828675"/>
            <a:ext cx="6934200" cy="452915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Risultati immagini per IMMAGINI DATORE LAVORO 81/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928670"/>
            <a:ext cx="3786214" cy="2837633"/>
          </a:xfrm>
          <a:prstGeom prst="rect">
            <a:avLst/>
          </a:prstGeom>
          <a:noFill/>
        </p:spPr>
      </p:pic>
      <p:sp>
        <p:nvSpPr>
          <p:cNvPr id="6" name="Rettangolo 5"/>
          <p:cNvSpPr/>
          <p:nvPr/>
        </p:nvSpPr>
        <p:spPr>
          <a:xfrm>
            <a:off x="2428860" y="-71462"/>
            <a:ext cx="330859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3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D.LGS</a:t>
            </a:r>
            <a:r>
              <a:rPr lang="it-IT" sz="3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81/08</a:t>
            </a:r>
          </a:p>
          <a:p>
            <a:pPr algn="ctr"/>
            <a:r>
              <a:rPr lang="it-IT" sz="3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DATORE </a:t>
            </a:r>
            <a:r>
              <a:rPr lang="it-IT" sz="3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</a:t>
            </a:r>
            <a:r>
              <a:rPr lang="it-IT" sz="3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LAVORO</a:t>
            </a:r>
            <a:endParaRPr lang="it-IT" sz="3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57174" y="3786190"/>
            <a:ext cx="864398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/>
              <a:t>Nelle pubbliche amministrazioni </a:t>
            </a:r>
            <a:r>
              <a:rPr lang="it-IT" b="1" dirty="0" smtClean="0"/>
              <a:t>(e quindi anche per gli Istituti scolastici</a:t>
            </a:r>
            <a:r>
              <a:rPr lang="it-IT" dirty="0" smtClean="0"/>
              <a:t>)</a:t>
            </a:r>
            <a:r>
              <a:rPr lang="it-IT" dirty="0" err="1" smtClean="0"/>
              <a:t>…</a:t>
            </a:r>
            <a:r>
              <a:rPr lang="it-IT" b="1" dirty="0" err="1" smtClean="0"/>
              <a:t>per</a:t>
            </a:r>
            <a:r>
              <a:rPr lang="it-IT" b="1" dirty="0" smtClean="0"/>
              <a:t> datore di lavoro </a:t>
            </a:r>
            <a:r>
              <a:rPr lang="it-IT" dirty="0" smtClean="0"/>
              <a:t>si intende </a:t>
            </a:r>
            <a:r>
              <a:rPr lang="it-IT" b="1" dirty="0" smtClean="0"/>
              <a:t>il dirigente al quale spettano i poteri di gestione</a:t>
            </a:r>
            <a:r>
              <a:rPr lang="it-IT" dirty="0" smtClean="0"/>
              <a:t>, ovvero il funzionario non </a:t>
            </a:r>
            <a:r>
              <a:rPr lang="it-IT" dirty="0"/>
              <a:t>a</a:t>
            </a:r>
            <a:r>
              <a:rPr lang="it-IT" dirty="0" smtClean="0"/>
              <a:t>vente qualifica dirigenziale, nei soli casi in cui quest’ultimo sia preposto ad un ufficio avente  autonomia gestionale, individuato dall’organo di vertice delle singole amministrazioni  </a:t>
            </a:r>
          </a:p>
          <a:p>
            <a:pPr algn="just"/>
            <a:r>
              <a:rPr lang="it-IT" dirty="0" smtClean="0"/>
              <a:t>tenendo conto dell’ubicazione e dell’ambito funzionale degli uffici nei quali viene svolta  </a:t>
            </a:r>
          </a:p>
          <a:p>
            <a:pPr algn="just"/>
            <a:r>
              <a:rPr lang="it-IT" dirty="0" smtClean="0"/>
              <a:t>l’attività, e dotato di autonomi poteri decisionali e di </a:t>
            </a:r>
            <a:r>
              <a:rPr lang="it-IT" dirty="0" err="1" smtClean="0"/>
              <a:t>spesa…</a:t>
            </a:r>
            <a:r>
              <a:rPr lang="it-IT" dirty="0" smtClean="0"/>
              <a:t>.».</a:t>
            </a:r>
          </a:p>
          <a:p>
            <a:pPr algn="just"/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357158" y="5711627"/>
            <a:ext cx="8429684" cy="7694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200" b="1" dirty="0" smtClean="0"/>
              <a:t>Con D.M.21 giugno 1996 n.292 sono stati identificati come </a:t>
            </a:r>
            <a:r>
              <a:rPr lang="it-IT" sz="2200" b="1" dirty="0" smtClean="0">
                <a:solidFill>
                  <a:srgbClr val="FF0000"/>
                </a:solidFill>
              </a:rPr>
              <a:t>“datori di lavoro”, i Dirigenti Scolastici </a:t>
            </a:r>
            <a:r>
              <a:rPr lang="it-IT" sz="2200" b="1" dirty="0" smtClean="0"/>
              <a:t>(per le istituzioni scolastiche ed educative.</a:t>
            </a:r>
            <a:endParaRPr lang="it-IT" sz="22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42910" y="726214"/>
            <a:ext cx="7858180" cy="163121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it-IT" sz="2000" dirty="0"/>
              <a:t>All’inizio di ogni anno il Dirigente di ciascun </a:t>
            </a:r>
            <a:r>
              <a:rPr lang="it-IT" sz="2000" dirty="0" smtClean="0"/>
              <a:t>Istituto </a:t>
            </a:r>
            <a:r>
              <a:rPr lang="it-IT" sz="2000" dirty="0"/>
              <a:t>Scolastico è chiamato, dal </a:t>
            </a:r>
            <a:r>
              <a:rPr lang="it-IT" sz="2000" dirty="0" err="1"/>
              <a:t>D.Lgs.</a:t>
            </a:r>
            <a:r>
              <a:rPr lang="it-IT" sz="2000" dirty="0"/>
              <a:t> 81/08 e </a:t>
            </a:r>
            <a:r>
              <a:rPr lang="it-IT" sz="2000" dirty="0" err="1" smtClean="0"/>
              <a:t>s.m.i</a:t>
            </a:r>
            <a:r>
              <a:rPr lang="it-IT" sz="2000" dirty="0" err="1"/>
              <a:t>.</a:t>
            </a:r>
            <a:r>
              <a:rPr lang="it-IT" sz="2000" dirty="0"/>
              <a:t>, a confrontarsi con le numerose incombenze </a:t>
            </a:r>
            <a:r>
              <a:rPr lang="it-IT" sz="2000" dirty="0" smtClean="0"/>
              <a:t>di </a:t>
            </a:r>
            <a:r>
              <a:rPr lang="it-IT" sz="2000" dirty="0"/>
              <a:t>tipo “gestionale” connesse al </a:t>
            </a:r>
            <a:r>
              <a:rPr lang="it-IT" sz="2000" dirty="0" smtClean="0"/>
              <a:t>mantenimento/miglioramento </a:t>
            </a:r>
            <a:r>
              <a:rPr lang="it-IT" sz="2000" dirty="0"/>
              <a:t>delle condizioni di sicurezza </a:t>
            </a:r>
            <a:r>
              <a:rPr lang="it-IT" sz="2000" dirty="0" smtClean="0"/>
              <a:t>dell’Istituto </a:t>
            </a:r>
            <a:r>
              <a:rPr lang="it-IT" sz="2000" dirty="0"/>
              <a:t>che dirige e nel quale, ai sensi del </a:t>
            </a:r>
            <a:r>
              <a:rPr lang="it-IT" sz="2000" dirty="0" smtClean="0"/>
              <a:t>decreto </a:t>
            </a:r>
            <a:r>
              <a:rPr lang="it-IT" sz="2000" dirty="0"/>
              <a:t>citato, ricopre il ruolo di 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</a:rPr>
              <a:t>Datore di Lavoro.</a:t>
            </a:r>
          </a:p>
        </p:txBody>
      </p:sp>
      <p:sp>
        <p:nvSpPr>
          <p:cNvPr id="5" name="Freccia in giù 4"/>
          <p:cNvSpPr/>
          <p:nvPr/>
        </p:nvSpPr>
        <p:spPr>
          <a:xfrm>
            <a:off x="1643042" y="2357430"/>
            <a:ext cx="714380" cy="1000132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71406" y="3357562"/>
            <a:ext cx="4643470" cy="34163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dirty="0"/>
              <a:t>Attivare la richiesta, nei confronti dell’Ente </a:t>
            </a:r>
            <a:r>
              <a:rPr lang="it-IT" dirty="0" smtClean="0"/>
              <a:t>Locale </a:t>
            </a:r>
            <a:r>
              <a:rPr lang="it-IT" dirty="0"/>
              <a:t>proprietario dell’edificio scolastico (Provincia</a:t>
            </a:r>
          </a:p>
          <a:p>
            <a:r>
              <a:rPr lang="it-IT" dirty="0"/>
              <a:t>per gli </a:t>
            </a:r>
            <a:r>
              <a:rPr lang="it-IT" dirty="0" smtClean="0"/>
              <a:t>Istituti </a:t>
            </a:r>
            <a:r>
              <a:rPr lang="it-IT" dirty="0"/>
              <a:t>Superiori/Comune per quelli Inferiori), </a:t>
            </a:r>
            <a:r>
              <a:rPr lang="it-IT" dirty="0" smtClean="0"/>
              <a:t>dei:</a:t>
            </a:r>
            <a:endParaRPr lang="it-IT" dirty="0"/>
          </a:p>
          <a:p>
            <a:r>
              <a:rPr lang="it-IT" dirty="0"/>
              <a:t>Documenti eventualmente mancanti (</a:t>
            </a:r>
            <a:r>
              <a:rPr lang="it-IT" dirty="0" err="1"/>
              <a:t>Es</a:t>
            </a:r>
            <a:r>
              <a:rPr lang="it-IT" dirty="0"/>
              <a:t>: certificato </a:t>
            </a:r>
            <a:r>
              <a:rPr lang="it-IT" dirty="0" smtClean="0"/>
              <a:t>di </a:t>
            </a:r>
            <a:r>
              <a:rPr lang="it-IT" dirty="0"/>
              <a:t>agibilità, abitabilità, certificato di </a:t>
            </a:r>
            <a:r>
              <a:rPr lang="it-IT" dirty="0" smtClean="0"/>
              <a:t>prevenzione </a:t>
            </a:r>
            <a:r>
              <a:rPr lang="it-IT" dirty="0"/>
              <a:t>incendi, dichiarazioni di conformità degli </a:t>
            </a:r>
            <a:r>
              <a:rPr lang="it-IT" dirty="0" smtClean="0"/>
              <a:t>impianti </a:t>
            </a:r>
            <a:r>
              <a:rPr lang="it-IT" dirty="0"/>
              <a:t>tecnologici, denuncia dell’impianto </a:t>
            </a:r>
            <a:r>
              <a:rPr lang="it-IT" dirty="0" smtClean="0"/>
              <a:t>dimessa </a:t>
            </a:r>
            <a:r>
              <a:rPr lang="it-IT" dirty="0"/>
              <a:t>a terra e sua verifica periodica, collaudo </a:t>
            </a:r>
            <a:r>
              <a:rPr lang="it-IT" dirty="0" smtClean="0"/>
              <a:t>dei </a:t>
            </a:r>
            <a:r>
              <a:rPr lang="it-IT" dirty="0"/>
              <a:t>montacarichi/ ascensori e loro verifiche </a:t>
            </a:r>
            <a:r>
              <a:rPr lang="it-IT" dirty="0" smtClean="0"/>
              <a:t>periodiche</a:t>
            </a:r>
            <a:r>
              <a:rPr lang="it-IT" dirty="0"/>
              <a:t>, etc.)</a:t>
            </a:r>
          </a:p>
        </p:txBody>
      </p:sp>
      <p:sp>
        <p:nvSpPr>
          <p:cNvPr id="7" name="Rettangolo 6"/>
          <p:cNvSpPr/>
          <p:nvPr/>
        </p:nvSpPr>
        <p:spPr>
          <a:xfrm>
            <a:off x="5286380" y="3429000"/>
            <a:ext cx="3643338" cy="313932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dirty="0"/>
              <a:t>Attivare la richiesta, nei confronti dell’Ente </a:t>
            </a:r>
            <a:r>
              <a:rPr lang="it-IT" dirty="0" smtClean="0"/>
              <a:t>Locale</a:t>
            </a:r>
            <a:r>
              <a:rPr lang="it-IT" dirty="0"/>
              <a:t>, per eliminare/ridurre, con le priorità </a:t>
            </a:r>
            <a:r>
              <a:rPr lang="it-IT" dirty="0" smtClean="0"/>
              <a:t>evidenziate dalla </a:t>
            </a:r>
            <a:r>
              <a:rPr lang="it-IT" dirty="0"/>
              <a:t>Valutazione dei Rischi, le </a:t>
            </a:r>
            <a:r>
              <a:rPr lang="it-IT" dirty="0" smtClean="0"/>
              <a:t>eventuali </a:t>
            </a:r>
            <a:r>
              <a:rPr lang="it-IT" dirty="0"/>
              <a:t>non </a:t>
            </a:r>
            <a:r>
              <a:rPr lang="it-IT" dirty="0" smtClean="0"/>
              <a:t>conformità </a:t>
            </a:r>
            <a:r>
              <a:rPr lang="it-IT" dirty="0"/>
              <a:t>riscontrate che possano costituire fonte di </a:t>
            </a:r>
            <a:r>
              <a:rPr lang="it-IT" dirty="0" smtClean="0"/>
              <a:t>rischio </a:t>
            </a:r>
            <a:r>
              <a:rPr lang="it-IT" dirty="0"/>
              <a:t>per la salute e la sicurezza dei </a:t>
            </a:r>
            <a:r>
              <a:rPr lang="it-IT" dirty="0" smtClean="0"/>
              <a:t>lavoratori, </a:t>
            </a:r>
            <a:r>
              <a:rPr lang="it-IT" dirty="0"/>
              <a:t>degli alunni e delle persone che, a qualunque </a:t>
            </a:r>
            <a:r>
              <a:rPr lang="it-IT" dirty="0" smtClean="0"/>
              <a:t>titolo</a:t>
            </a:r>
            <a:r>
              <a:rPr lang="it-IT" dirty="0"/>
              <a:t>, </a:t>
            </a:r>
            <a:r>
              <a:rPr lang="it-IT" dirty="0" smtClean="0"/>
              <a:t>frequentano </a:t>
            </a:r>
            <a:r>
              <a:rPr lang="it-IT" dirty="0"/>
              <a:t>l’ambiente dell’Istituto Scolastico</a:t>
            </a:r>
          </a:p>
        </p:txBody>
      </p:sp>
      <p:sp>
        <p:nvSpPr>
          <p:cNvPr id="9" name="Rettangolo 8"/>
          <p:cNvSpPr/>
          <p:nvPr/>
        </p:nvSpPr>
        <p:spPr>
          <a:xfrm>
            <a:off x="352457" y="142852"/>
            <a:ext cx="8220071" cy="40011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RAPPORTO DIRIGENTE SCOLASTICO – ENTE PRPPRIETARIO</a:t>
            </a:r>
            <a:endParaRPr lang="it-IT" sz="2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Freccia in giù 9"/>
          <p:cNvSpPr/>
          <p:nvPr/>
        </p:nvSpPr>
        <p:spPr>
          <a:xfrm>
            <a:off x="6429388" y="2428868"/>
            <a:ext cx="714380" cy="1000132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00034" y="785794"/>
            <a:ext cx="8072494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Rispetto alla questione dei rapporti tra dirigente scolastico ed Ente proprietario </a:t>
            </a:r>
            <a:r>
              <a:rPr lang="it-IT" dirty="0" smtClean="0"/>
              <a:t>dell’edificio in cui ha sede la scuola, il comma 3 dell’art.18 del D.lgs.81/08 (come già descritto dalla Circolare del 29 Aprile 1999 n.119),precisa che le attività relative </a:t>
            </a:r>
            <a:r>
              <a:rPr lang="it-IT" dirty="0" err="1" smtClean="0"/>
              <a:t>agl</a:t>
            </a:r>
            <a:r>
              <a:rPr lang="it-IT" dirty="0" smtClean="0"/>
              <a:t> i interventi strutturali e di manutenzione delle scuole pubbliche (sia statali che paritarie)competono all’Ente proprietario e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gli obblighi del dirigente scolastico rispetto a questi interventi si intendono assolti con la richiesta del loro adempimento all’Ente locale</a:t>
            </a:r>
            <a:r>
              <a:rPr lang="it-IT" dirty="0" smtClean="0"/>
              <a:t> (amministrazioni comunali o provinciali). 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352457" y="142852"/>
            <a:ext cx="8220071" cy="40011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RAPPORTO DIRIGENTE SCOLASTICO – ENTE PRPPRIETARIO</a:t>
            </a:r>
            <a:endParaRPr lang="it-IT" sz="2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85720" y="3352760"/>
            <a:ext cx="4572000" cy="286232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dirigente scolastico, dopo aver segnalato le problematiche di competenza dell’Ente locale, </a:t>
            </a:r>
            <a:r>
              <a:rPr lang="it-IT" dirty="0" smtClean="0"/>
              <a:t>in presenza di rischi importanti, deve in ogni caso intervenire anche sul piano organizzativo‐procedurale, definendo nuove regole, introducendo specifici divieti, interdicendo l’utilizzo di particolari e  circoscritte zone a rischio,etc.</a:t>
            </a:r>
          </a:p>
          <a:p>
            <a:r>
              <a:rPr lang="it-IT" b="1" u="sng" dirty="0" smtClean="0">
                <a:solidFill>
                  <a:srgbClr val="FF0000"/>
                </a:solidFill>
              </a:rPr>
              <a:t>DEVE VIGILARE E INTERVENIR E CON MISURE ORGANIZZATIVE</a:t>
            </a:r>
            <a:endParaRPr lang="it-IT" b="1" u="sng" dirty="0">
              <a:solidFill>
                <a:srgbClr val="FF0000"/>
              </a:solidFill>
            </a:endParaRPr>
          </a:p>
        </p:txBody>
      </p:sp>
      <p:sp>
        <p:nvSpPr>
          <p:cNvPr id="21508" name="AutoShape 4" descr="Risultati immagini per IMMAGINI RECINTARE ZONE SCUOLA A RISCHI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510" name="AutoShape 6" descr="https://www.gelestatic.it/thimg/B-ThVkMGuosZoq5vwj34hPMHX44=/960x540/smart/https%3A/iltirreno.gelocal.it/image/contentid/policy%3A1.6904019%3A1543233905/image/image.jpg%3Ff%3Ddetail_558%26h%3D720%26w%3D1280%26%24p%24f%24h%24w%3Dd5eb06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512" name="AutoShape 8" descr="https://www.gelestatic.it/thimg/B-ThVkMGuosZoq5vwj34hPMHX44=/960x540/smart/https%3A/iltirreno.gelocal.it/image/contentid/policy%3A1.6904019%3A1543233905/image/image.jpg%3Ff%3Ddetail_558%26h%3D720%26w%3D1280%26%24p%24f%24h%24w%3Dd5eb06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514" name="AutoShape 10" descr="https://www.gelestatic.it/thimg/B-ThVkMGuosZoq5vwj34hPMHX44=/960x540/smart/https%3A/iltirreno.gelocal.it/image/contentid/policy%3A1.6904019%3A1543233905/image/image.jpg%3Ff%3Ddetail_558%26h%3D720%26w%3D1280%26%24p%24f%24h%24w%3Dd5eb06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1516" name="Picture 12" descr="Immagine correla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82770" y="3214687"/>
            <a:ext cx="3875510" cy="3100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071538" y="71414"/>
            <a:ext cx="6537495" cy="4770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5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OBBLIGHI DEL DIRIGENTE SCOLASTICO</a:t>
            </a:r>
            <a:endParaRPr lang="it-IT" sz="25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281378" y="1056015"/>
            <a:ext cx="243363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it-IT" sz="2000" dirty="0" smtClean="0">
                <a:solidFill>
                  <a:prstClr val="black"/>
                </a:solidFill>
              </a:rPr>
              <a:t> </a:t>
            </a:r>
            <a:r>
              <a:rPr lang="it-IT" sz="2000" b="1" dirty="0" smtClean="0">
                <a:solidFill>
                  <a:prstClr val="black"/>
                </a:solidFill>
              </a:rPr>
              <a:t>Nominare, ove necessario, almeno un Addetto SPP </a:t>
            </a:r>
            <a:endParaRPr lang="it-IT" sz="2000" b="1" dirty="0">
              <a:solidFill>
                <a:prstClr val="black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357158" y="2928934"/>
            <a:ext cx="1857388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it-IT" b="1" dirty="0" smtClean="0">
                <a:solidFill>
                  <a:prstClr val="black"/>
                </a:solidFill>
              </a:rPr>
              <a:t>Designare </a:t>
            </a:r>
            <a:r>
              <a:rPr lang="it-IT" b="1" dirty="0">
                <a:solidFill>
                  <a:prstClr val="black"/>
                </a:solidFill>
              </a:rPr>
              <a:t>gli addetti alla gestione delle emergenze </a:t>
            </a:r>
          </a:p>
        </p:txBody>
      </p:sp>
      <p:pic>
        <p:nvPicPr>
          <p:cNvPr id="26628" name="Picture 4" descr="Risultati immagini per immagini dirigente scolastico sicurezza 81/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786058"/>
            <a:ext cx="5214974" cy="3943412"/>
          </a:xfrm>
          <a:prstGeom prst="rect">
            <a:avLst/>
          </a:prstGeom>
          <a:noFill/>
        </p:spPr>
      </p:pic>
      <p:sp>
        <p:nvSpPr>
          <p:cNvPr id="15" name="Rettangolo arrotondato 14"/>
          <p:cNvSpPr/>
          <p:nvPr/>
        </p:nvSpPr>
        <p:spPr>
          <a:xfrm>
            <a:off x="142844" y="642918"/>
            <a:ext cx="2786082" cy="21431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200" b="1" dirty="0" smtClean="0"/>
              <a:t>Costituire il Servizio di Prevenzione e Protezione (SPP) e nominarne il Responsabile RSPP</a:t>
            </a:r>
            <a:endParaRPr lang="it-IT" sz="2200" dirty="0"/>
          </a:p>
        </p:txBody>
      </p:sp>
      <p:sp>
        <p:nvSpPr>
          <p:cNvPr id="16" name="Rettangolo arrotondato 15"/>
          <p:cNvSpPr/>
          <p:nvPr/>
        </p:nvSpPr>
        <p:spPr>
          <a:xfrm>
            <a:off x="5929322" y="857232"/>
            <a:ext cx="3000396" cy="135732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it-IT" b="1" dirty="0" smtClean="0">
                <a:solidFill>
                  <a:prstClr val="black"/>
                </a:solidFill>
              </a:rPr>
              <a:t>Nominare, ove previsto, il Medico competente (MC) ed assicurare l’effettuazione  della sorveglianza sanitaria </a:t>
            </a:r>
          </a:p>
          <a:p>
            <a:pPr algn="ctr"/>
            <a:endParaRPr lang="it-IT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1142976" y="214290"/>
            <a:ext cx="6537495" cy="4770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5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OBBLIGHI DEL DIRIGENTE SCOLASTICO</a:t>
            </a:r>
            <a:endParaRPr lang="it-IT" sz="25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Rettangolo arrotondato 7"/>
          <p:cNvSpPr/>
          <p:nvPr/>
        </p:nvSpPr>
        <p:spPr>
          <a:xfrm>
            <a:off x="1142976" y="785794"/>
            <a:ext cx="6286544" cy="100013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it-IT" b="1" dirty="0" smtClean="0">
              <a:solidFill>
                <a:prstClr val="black"/>
              </a:solidFill>
            </a:endParaRPr>
          </a:p>
          <a:p>
            <a:pPr lvl="0" algn="ctr"/>
            <a:r>
              <a:rPr lang="it-IT" b="1" dirty="0" smtClean="0">
                <a:solidFill>
                  <a:prstClr val="black"/>
                </a:solidFill>
              </a:rPr>
              <a:t>Informare, formare ed addestrare tutti i lavoratori, gli allievi equiparati, i preposti e i dirigenti rispetto alle problematiche della salute e della sicurezza all’interno dell’istituto scolastico </a:t>
            </a:r>
          </a:p>
          <a:p>
            <a:pPr algn="ctr"/>
            <a:endParaRPr lang="it-IT" dirty="0"/>
          </a:p>
        </p:txBody>
      </p:sp>
      <p:sp>
        <p:nvSpPr>
          <p:cNvPr id="9" name="Rettangolo arrotondato 8"/>
          <p:cNvSpPr/>
          <p:nvPr/>
        </p:nvSpPr>
        <p:spPr>
          <a:xfrm>
            <a:off x="714348" y="1928802"/>
            <a:ext cx="7072362" cy="121444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it-IT" dirty="0" smtClean="0">
              <a:solidFill>
                <a:prstClr val="black"/>
              </a:solidFill>
            </a:endParaRPr>
          </a:p>
          <a:p>
            <a:pPr lvl="0" algn="ctr"/>
            <a:r>
              <a:rPr lang="it-IT" b="1" dirty="0" smtClean="0">
                <a:solidFill>
                  <a:prstClr val="black"/>
                </a:solidFill>
              </a:rPr>
              <a:t>Assicurare la formazione e l’aggiornamento delle figure interne preposte alla sicurezza e all’emergenza (RSPP, ASPP e figure sensibili), nonché del Rappresentante dei Lavoratori per la Sicurezza (RLS).</a:t>
            </a:r>
          </a:p>
          <a:p>
            <a:pPr algn="ctr"/>
            <a:endParaRPr lang="it-IT" dirty="0"/>
          </a:p>
        </p:txBody>
      </p:sp>
      <p:pic>
        <p:nvPicPr>
          <p:cNvPr id="25602" name="Picture 2" descr="Risultati immagini per immagini dirigente scolastico sicurezza 81/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293176"/>
            <a:ext cx="4857784" cy="3438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714348" y="2000240"/>
            <a:ext cx="7234261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it-IT" dirty="0" smtClean="0">
                <a:solidFill>
                  <a:prstClr val="black"/>
                </a:solidFill>
              </a:rPr>
              <a:t>Contribuire </a:t>
            </a:r>
            <a:r>
              <a:rPr lang="it-IT" dirty="0">
                <a:solidFill>
                  <a:prstClr val="black"/>
                </a:solidFill>
              </a:rPr>
              <a:t>alla valutazione dei rischi dovuti all’interferenza delle attività scolastiche con quelle delle ditte esterne chiamate a svolgere un lavoro in appalto all’interno della scuola </a:t>
            </a:r>
          </a:p>
        </p:txBody>
      </p:sp>
      <p:sp>
        <p:nvSpPr>
          <p:cNvPr id="7" name="Rettangolo 6"/>
          <p:cNvSpPr/>
          <p:nvPr/>
        </p:nvSpPr>
        <p:spPr>
          <a:xfrm>
            <a:off x="714348" y="714356"/>
            <a:ext cx="6834214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it-IT" dirty="0" smtClean="0">
                <a:solidFill>
                  <a:prstClr val="black"/>
                </a:solidFill>
              </a:rPr>
              <a:t>Valutare </a:t>
            </a:r>
            <a:r>
              <a:rPr lang="it-IT" dirty="0">
                <a:solidFill>
                  <a:prstClr val="black"/>
                </a:solidFill>
              </a:rPr>
              <a:t>tutti i rischi, individuando le misure di prevenzione e protezione idonee a eliminarli o ridurli, le procedure da mettere in atto per realizzare tali misure e i ruoli o le persone che devono provvedere a realizzare queste procedure </a:t>
            </a:r>
          </a:p>
        </p:txBody>
      </p:sp>
      <p:sp>
        <p:nvSpPr>
          <p:cNvPr id="8" name="Rettangolo 7"/>
          <p:cNvSpPr/>
          <p:nvPr/>
        </p:nvSpPr>
        <p:spPr>
          <a:xfrm>
            <a:off x="714348" y="3000372"/>
            <a:ext cx="751525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it-IT" dirty="0" smtClean="0">
                <a:solidFill>
                  <a:prstClr val="black"/>
                </a:solidFill>
              </a:rPr>
              <a:t>Effettuare </a:t>
            </a:r>
            <a:r>
              <a:rPr lang="it-IT" dirty="0">
                <a:solidFill>
                  <a:prstClr val="black"/>
                </a:solidFill>
              </a:rPr>
              <a:t>almeno una riunione annuale di prevenzione e protezione (riunione periodica) </a:t>
            </a:r>
          </a:p>
        </p:txBody>
      </p:sp>
      <p:pic>
        <p:nvPicPr>
          <p:cNvPr id="24578" name="Picture 2" descr="Risultati immagini per immagini dirigente scolastico sicurezza 81/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3857628"/>
            <a:ext cx="5833939" cy="2571768"/>
          </a:xfrm>
          <a:prstGeom prst="rect">
            <a:avLst/>
          </a:prstGeom>
          <a:noFill/>
        </p:spPr>
      </p:pic>
      <p:sp>
        <p:nvSpPr>
          <p:cNvPr id="10" name="Rettangolo 9"/>
          <p:cNvSpPr/>
          <p:nvPr/>
        </p:nvSpPr>
        <p:spPr>
          <a:xfrm>
            <a:off x="1071538" y="71414"/>
            <a:ext cx="6537495" cy="4770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5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OBBLIGHI DEL DIRIGENTE SCOLASTICO</a:t>
            </a:r>
            <a:endParaRPr lang="it-IT" sz="25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sansepolcroliceo.it/sicurezzamiur/modulo3/images/responsabilita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948189"/>
            <a:ext cx="3714776" cy="3552381"/>
          </a:xfrm>
          <a:prstGeom prst="rect">
            <a:avLst/>
          </a:prstGeom>
          <a:noFill/>
        </p:spPr>
      </p:pic>
      <p:graphicFrame>
        <p:nvGraphicFramePr>
          <p:cNvPr id="10" name="Tabella 9"/>
          <p:cNvGraphicFramePr>
            <a:graphicFrameLocks noGrp="1"/>
          </p:cNvGraphicFramePr>
          <p:nvPr/>
        </p:nvGraphicFramePr>
        <p:xfrm>
          <a:off x="642910" y="4429132"/>
          <a:ext cx="8001056" cy="2214578"/>
        </p:xfrm>
        <a:graphic>
          <a:graphicData uri="http://schemas.openxmlformats.org/drawingml/2006/table">
            <a:tbl>
              <a:tblPr/>
              <a:tblGrid>
                <a:gridCol w="250033"/>
                <a:gridCol w="7751023"/>
              </a:tblGrid>
              <a:tr h="246064"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latin typeface="verdana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000">
                        <a:latin typeface="verdan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6064">
                <a:tc>
                  <a:txBody>
                    <a:bodyPr/>
                    <a:lstStyle/>
                    <a:p>
                      <a:pPr algn="ctr"/>
                      <a:endParaRPr lang="it-IT" sz="1400">
                        <a:latin typeface="verdana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1">
                          <a:latin typeface="verdana"/>
                        </a:rPr>
                        <a:t>a) La </a:t>
                      </a:r>
                      <a:r>
                        <a:rPr lang="it-IT" sz="1400" b="1" u="none" strike="noStrike">
                          <a:solidFill>
                            <a:srgbClr val="000080"/>
                          </a:solidFill>
                          <a:latin typeface="verdana"/>
                          <a:hlinkClick r:id="rId3"/>
                        </a:rPr>
                        <a:t>valutazione dei rischi</a:t>
                      </a:r>
                      <a:r>
                        <a:rPr lang="it-IT" sz="1400" b="1">
                          <a:latin typeface="verdana"/>
                        </a:rPr>
                        <a:t> e l'elaborazione del relativo </a:t>
                      </a:r>
                      <a:r>
                        <a:rPr lang="it-IT" sz="1400" b="1" u="none" strike="noStrike">
                          <a:solidFill>
                            <a:srgbClr val="000080"/>
                          </a:solidFill>
                          <a:latin typeface="verdana"/>
                          <a:hlinkClick r:id="rId4"/>
                        </a:rPr>
                        <a:t>documento</a:t>
                      </a:r>
                      <a:r>
                        <a:rPr lang="it-IT" sz="1400" b="1">
                          <a:latin typeface="verdana"/>
                        </a:rPr>
                        <a:t>;</a:t>
                      </a:r>
                      <a:endParaRPr lang="it-IT" sz="1400">
                        <a:latin typeface="verdan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6064"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latin typeface="verdana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verdan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38194">
                <a:tc>
                  <a:txBody>
                    <a:bodyPr/>
                    <a:lstStyle/>
                    <a:p>
                      <a:pPr algn="ctr"/>
                      <a:endParaRPr lang="it-IT" sz="1400">
                        <a:latin typeface="verdana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1" dirty="0">
                          <a:latin typeface="verdana"/>
                        </a:rPr>
                        <a:t>b) La designazione del Responsabile del servizio di prevenzione e protezione e l'obbligo di scelta di Collaboratori idonei e capaci ai quali assegnare le deleghe organizzative, operative e di gestione.</a:t>
                      </a:r>
                      <a:endParaRPr lang="it-IT" sz="1400" dirty="0">
                        <a:latin typeface="verdan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6064"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latin typeface="verdana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verdan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92128">
                <a:tc>
                  <a:txBody>
                    <a:bodyPr/>
                    <a:lstStyle/>
                    <a:p>
                      <a:pPr algn="ctr"/>
                      <a:endParaRPr lang="it-IT" sz="1400">
                        <a:latin typeface="verdana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1" dirty="0">
                          <a:latin typeface="verdana"/>
                        </a:rPr>
                        <a:t>c) L'obbligo di verificare che l'attività lavorativa da lui promossa sia esercitata nel rispetto delle norme di sicurezza.</a:t>
                      </a:r>
                      <a:endParaRPr lang="it-IT" sz="1400" dirty="0">
                        <a:latin typeface="verdan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5" name="Rettangolo 14"/>
          <p:cNvSpPr/>
          <p:nvPr/>
        </p:nvSpPr>
        <p:spPr>
          <a:xfrm>
            <a:off x="6215074" y="2488164"/>
            <a:ext cx="2832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OBBLIGHI NON DELEGABILI</a:t>
            </a:r>
            <a:r>
              <a:rPr lang="it-IT" b="1" dirty="0"/>
              <a:t> </a:t>
            </a:r>
            <a:endParaRPr lang="it-IT" dirty="0"/>
          </a:p>
        </p:txBody>
      </p:sp>
      <p:sp>
        <p:nvSpPr>
          <p:cNvPr id="16" name="Rettangolo 15"/>
          <p:cNvSpPr/>
          <p:nvPr/>
        </p:nvSpPr>
        <p:spPr>
          <a:xfrm>
            <a:off x="214282" y="214290"/>
            <a:ext cx="871543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dirty="0"/>
              <a:t>Il Dirigente Scolastico ha l'obbligo di garantire la salute e la sicurezza dei Lavoratori tramite adempimenti organizzativi, gestionali e documentali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sicurezza nelle scuole - dirigente scolastic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362092"/>
            <a:ext cx="7486650" cy="4495800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642910" y="285728"/>
            <a:ext cx="7572428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t-IT" sz="2400" dirty="0"/>
              <a:t>Schema generale sugli obblighi del dirigente scolastico in materia di salute e sicurezza nelle scuole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915</Words>
  <Application>Microsoft Office PowerPoint</Application>
  <PresentationFormat>Presentazione su schermo (4:3)</PresentationFormat>
  <Paragraphs>53</Paragraphs>
  <Slides>14</Slides>
  <Notes>0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utente</dc:creator>
  <cp:lastModifiedBy>Utente_A</cp:lastModifiedBy>
  <cp:revision>46</cp:revision>
  <dcterms:created xsi:type="dcterms:W3CDTF">2019-10-26T14:04:48Z</dcterms:created>
  <dcterms:modified xsi:type="dcterms:W3CDTF">2019-10-30T17:44:41Z</dcterms:modified>
</cp:coreProperties>
</file>